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
  </p:notesMasterIdLst>
  <p:sldIdLst>
    <p:sldId id="446" r:id="rId2"/>
    <p:sldId id="458" r:id="rId3"/>
    <p:sldId id="459" r:id="rId4"/>
    <p:sldId id="460" r:id="rId5"/>
    <p:sldId id="390" r:id="rId6"/>
    <p:sldId id="428" r:id="rId7"/>
    <p:sldId id="457"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BDFF"/>
    <a:srgbClr val="22A6DC"/>
    <a:srgbClr val="28ABFF"/>
    <a:srgbClr val="3796FF"/>
    <a:srgbClr val="21C3F9"/>
    <a:srgbClr val="21B5F2"/>
    <a:srgbClr val="34B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059"/>
    <p:restoredTop sz="94677"/>
  </p:normalViewPr>
  <p:slideViewPr>
    <p:cSldViewPr snapToGrid="0" snapToObjects="1">
      <p:cViewPr varScale="1">
        <p:scale>
          <a:sx n="110" d="100"/>
          <a:sy n="110" d="100"/>
        </p:scale>
        <p:origin x="1008" y="176"/>
      </p:cViewPr>
      <p:guideLst>
        <p:guide orient="horz" pos="2208"/>
        <p:guide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96922C-C5C1-414E-BDF3-71D67688A4B1}" type="datetimeFigureOut">
              <a:rPr lang="en-US" smtClean="0"/>
              <a:t>5/30/19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F6964E-3213-444E-9BA0-55C8A4A2D4A9}" type="slidenum">
              <a:rPr lang="en-US" smtClean="0"/>
              <a:t>‹#›</a:t>
            </a:fld>
            <a:endParaRPr lang="en-US"/>
          </a:p>
        </p:txBody>
      </p:sp>
    </p:spTree>
    <p:extLst>
      <p:ext uri="{BB962C8B-B14F-4D97-AF65-F5344CB8AC3E}">
        <p14:creationId xmlns:p14="http://schemas.microsoft.com/office/powerpoint/2010/main" val="289408837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1D25B6-B433-734F-B560-880770754AAF}" type="slidenum">
              <a:rPr lang="en-US" smtClean="0"/>
              <a:pPr/>
              <a:t>3</a:t>
            </a:fld>
            <a:endParaRPr lang="en-US"/>
          </a:p>
        </p:txBody>
      </p:sp>
    </p:spTree>
    <p:extLst>
      <p:ext uri="{BB962C8B-B14F-4D97-AF65-F5344CB8AC3E}">
        <p14:creationId xmlns:p14="http://schemas.microsoft.com/office/powerpoint/2010/main" val="532100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1D25B6-B433-734F-B560-880770754AAF}" type="slidenum">
              <a:rPr lang="en-US" smtClean="0"/>
              <a:pPr/>
              <a:t>4</a:t>
            </a:fld>
            <a:endParaRPr lang="en-US"/>
          </a:p>
        </p:txBody>
      </p:sp>
    </p:spTree>
    <p:extLst>
      <p:ext uri="{BB962C8B-B14F-4D97-AF65-F5344CB8AC3E}">
        <p14:creationId xmlns:p14="http://schemas.microsoft.com/office/powerpoint/2010/main" val="41745865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1D25B6-B433-734F-B560-880770754AAF}" type="slidenum">
              <a:rPr lang="en-US" smtClean="0"/>
              <a:pPr/>
              <a:t>6</a:t>
            </a:fld>
            <a:endParaRPr lang="en-US"/>
          </a:p>
        </p:txBody>
      </p:sp>
    </p:spTree>
    <p:extLst>
      <p:ext uri="{BB962C8B-B14F-4D97-AF65-F5344CB8AC3E}">
        <p14:creationId xmlns:p14="http://schemas.microsoft.com/office/powerpoint/2010/main" val="1326710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1D25B6-B433-734F-B560-880770754AAF}" type="slidenum">
              <a:rPr lang="en-US" smtClean="0"/>
              <a:pPr/>
              <a:t>7</a:t>
            </a:fld>
            <a:endParaRPr lang="en-US"/>
          </a:p>
        </p:txBody>
      </p:sp>
    </p:spTree>
    <p:extLst>
      <p:ext uri="{BB962C8B-B14F-4D97-AF65-F5344CB8AC3E}">
        <p14:creationId xmlns:p14="http://schemas.microsoft.com/office/powerpoint/2010/main" val="198173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9EDC0E-8685-1E41-A2C4-9E8F10B7D981}" type="datetimeFigureOut">
              <a:rPr lang="en-US" smtClean="0"/>
              <a:t>5/30/19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162736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9EDC0E-8685-1E41-A2C4-9E8F10B7D981}" type="datetimeFigureOut">
              <a:rPr lang="en-US" smtClean="0"/>
              <a:t>5/30/19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288142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9EDC0E-8685-1E41-A2C4-9E8F10B7D981}" type="datetimeFigureOut">
              <a:rPr lang="en-US" smtClean="0"/>
              <a:t>5/30/19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243373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9EDC0E-8685-1E41-A2C4-9E8F10B7D981}" type="datetimeFigureOut">
              <a:rPr lang="en-US" smtClean="0"/>
              <a:t>5/30/19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1443710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9EDC0E-8685-1E41-A2C4-9E8F10B7D981}" type="datetimeFigureOut">
              <a:rPr lang="en-US" smtClean="0"/>
              <a:t>5/30/19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1236778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49EDC0E-8685-1E41-A2C4-9E8F10B7D981}" type="datetimeFigureOut">
              <a:rPr lang="en-US" smtClean="0"/>
              <a:t>5/30/19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1041408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49EDC0E-8685-1E41-A2C4-9E8F10B7D981}" type="datetimeFigureOut">
              <a:rPr lang="en-US" smtClean="0"/>
              <a:t>5/30/19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958045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9EDC0E-8685-1E41-A2C4-9E8F10B7D981}" type="datetimeFigureOut">
              <a:rPr lang="en-US" smtClean="0"/>
              <a:t>5/30/19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40787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9EDC0E-8685-1E41-A2C4-9E8F10B7D981}" type="datetimeFigureOut">
              <a:rPr lang="en-US" smtClean="0"/>
              <a:t>5/30/19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461775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EDC0E-8685-1E41-A2C4-9E8F10B7D981}" type="datetimeFigureOut">
              <a:rPr lang="en-US" smtClean="0"/>
              <a:t>5/30/19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502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9EDC0E-8685-1E41-A2C4-9E8F10B7D981}" type="datetimeFigureOut">
              <a:rPr lang="en-US" smtClean="0"/>
              <a:t>5/30/19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F9DD7F-15F4-3240-8C55-C9B169BBA6B4}" type="slidenum">
              <a:rPr lang="en-US" smtClean="0"/>
              <a:t>‹#›</a:t>
            </a:fld>
            <a:endParaRPr lang="en-US"/>
          </a:p>
        </p:txBody>
      </p:sp>
    </p:spTree>
    <p:extLst>
      <p:ext uri="{BB962C8B-B14F-4D97-AF65-F5344CB8AC3E}">
        <p14:creationId xmlns:p14="http://schemas.microsoft.com/office/powerpoint/2010/main" val="198982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9EDC0E-8685-1E41-A2C4-9E8F10B7D981}" type="datetimeFigureOut">
              <a:rPr lang="en-US" smtClean="0"/>
              <a:t>5/30/19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F9DD7F-15F4-3240-8C55-C9B169BBA6B4}" type="slidenum">
              <a:rPr lang="en-US" smtClean="0"/>
              <a:t>‹#›</a:t>
            </a:fld>
            <a:endParaRPr lang="en-US"/>
          </a:p>
        </p:txBody>
      </p:sp>
    </p:spTree>
    <p:extLst>
      <p:ext uri="{BB962C8B-B14F-4D97-AF65-F5344CB8AC3E}">
        <p14:creationId xmlns:p14="http://schemas.microsoft.com/office/powerpoint/2010/main" val="9242801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emf"/><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7.emf"/><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sted-image.pdf" descr="pasted-image.pdf"/>
          <p:cNvPicPr>
            <a:picLocks noChangeAspect="1"/>
          </p:cNvPicPr>
          <p:nvPr/>
        </p:nvPicPr>
        <p:blipFill>
          <a:blip r:embed="rId2"/>
          <a:stretch>
            <a:fillRect/>
          </a:stretch>
        </p:blipFill>
        <p:spPr>
          <a:xfrm>
            <a:off x="5558416" y="2481053"/>
            <a:ext cx="1333715" cy="1333715"/>
          </a:xfrm>
          <a:prstGeom prst="rect">
            <a:avLst/>
          </a:prstGeom>
          <a:ln w="12700" cap="flat">
            <a:noFill/>
            <a:miter lim="400000"/>
          </a:ln>
          <a:effectLst/>
        </p:spPr>
      </p:pic>
      <p:grpSp>
        <p:nvGrpSpPr>
          <p:cNvPr id="6" name="Group 5"/>
          <p:cNvGrpSpPr/>
          <p:nvPr/>
        </p:nvGrpSpPr>
        <p:grpSpPr>
          <a:xfrm>
            <a:off x="4114801" y="1027987"/>
            <a:ext cx="4641412" cy="4277111"/>
            <a:chOff x="3125062" y="884270"/>
            <a:chExt cx="3073797" cy="2832537"/>
          </a:xfrm>
        </p:grpSpPr>
        <p:sp>
          <p:nvSpPr>
            <p:cNvPr id="7" name="A"/>
            <p:cNvSpPr txBox="1"/>
            <p:nvPr/>
          </p:nvSpPr>
          <p:spPr>
            <a:xfrm>
              <a:off x="3125062" y="884270"/>
              <a:ext cx="775096" cy="550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rPr dirty="0"/>
                <a:t>A</a:t>
              </a:r>
            </a:p>
          </p:txBody>
        </p:sp>
        <p:sp>
          <p:nvSpPr>
            <p:cNvPr id="8" name="V"/>
            <p:cNvSpPr txBox="1"/>
            <p:nvPr/>
          </p:nvSpPr>
          <p:spPr>
            <a:xfrm>
              <a:off x="4280763" y="884270"/>
              <a:ext cx="775096" cy="550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rPr dirty="0"/>
                <a:t>V</a:t>
              </a:r>
            </a:p>
          </p:txBody>
        </p:sp>
        <p:sp>
          <p:nvSpPr>
            <p:cNvPr id="9" name="A"/>
            <p:cNvSpPr txBox="1"/>
            <p:nvPr/>
          </p:nvSpPr>
          <p:spPr>
            <a:xfrm>
              <a:off x="5411063" y="884270"/>
              <a:ext cx="775096" cy="550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t>A</a:t>
              </a:r>
            </a:p>
          </p:txBody>
        </p:sp>
        <p:sp>
          <p:nvSpPr>
            <p:cNvPr id="10" name="L"/>
            <p:cNvSpPr txBox="1"/>
            <p:nvPr/>
          </p:nvSpPr>
          <p:spPr>
            <a:xfrm>
              <a:off x="3175862" y="1912970"/>
              <a:ext cx="775096" cy="550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t>L</a:t>
              </a:r>
            </a:p>
          </p:txBody>
        </p:sp>
        <p:sp>
          <p:nvSpPr>
            <p:cNvPr id="11" name="U"/>
            <p:cNvSpPr txBox="1"/>
            <p:nvPr/>
          </p:nvSpPr>
          <p:spPr>
            <a:xfrm>
              <a:off x="5423763" y="1912970"/>
              <a:ext cx="775096" cy="550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t>U</a:t>
              </a:r>
            </a:p>
          </p:txBody>
        </p:sp>
        <p:sp>
          <p:nvSpPr>
            <p:cNvPr id="12" name="N"/>
            <p:cNvSpPr txBox="1"/>
            <p:nvPr/>
          </p:nvSpPr>
          <p:spPr>
            <a:xfrm>
              <a:off x="3125062" y="2967071"/>
              <a:ext cx="775096" cy="550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t>N</a:t>
              </a:r>
            </a:p>
          </p:txBody>
        </p:sp>
        <p:sp>
          <p:nvSpPr>
            <p:cNvPr id="13" name="C"/>
            <p:cNvSpPr txBox="1"/>
            <p:nvPr/>
          </p:nvSpPr>
          <p:spPr>
            <a:xfrm>
              <a:off x="4269549" y="2955857"/>
              <a:ext cx="775096" cy="76095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rPr sz="6700" dirty="0"/>
                <a:t>C</a:t>
              </a:r>
            </a:p>
          </p:txBody>
        </p:sp>
        <p:sp>
          <p:nvSpPr>
            <p:cNvPr id="14" name="H"/>
            <p:cNvSpPr txBox="1"/>
            <p:nvPr/>
          </p:nvSpPr>
          <p:spPr>
            <a:xfrm>
              <a:off x="5411063" y="2967071"/>
              <a:ext cx="775096" cy="550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defRPr sz="4800">
                  <a:solidFill>
                    <a:srgbClr val="FFFFFF"/>
                  </a:solidFill>
                  <a:latin typeface="Gotham Ultra"/>
                  <a:ea typeface="Gotham Ultra"/>
                  <a:cs typeface="Gotham Ultra"/>
                  <a:sym typeface="Gotham Ultra"/>
                </a:defRPr>
              </a:lvl1pPr>
            </a:lstStyle>
            <a:p>
              <a:r>
                <a:rPr dirty="0"/>
                <a:t>H</a:t>
              </a:r>
            </a:p>
          </p:txBody>
        </p:sp>
      </p:grpSp>
      <p:sp>
        <p:nvSpPr>
          <p:cNvPr id="15" name="SEO"/>
          <p:cNvSpPr txBox="1"/>
          <p:nvPr/>
        </p:nvSpPr>
        <p:spPr>
          <a:xfrm>
            <a:off x="4284135" y="5480003"/>
            <a:ext cx="4129523" cy="943848"/>
          </a:xfrm>
          <a:prstGeom prst="rect">
            <a:avLst/>
          </a:prstGeom>
          <a:ln w="12700">
            <a:miter lim="400000"/>
          </a:ln>
          <a:extLst>
            <a:ext uri="{C572A759-6A51-4108-AA02-DFA0A04FC94B}">
              <ma14:wrappingTextBoxFlag xmlns:ma14="http://schemas.microsoft.com/office/mac/drawingml/2011/main" xmlns="" val="1"/>
            </a:ext>
          </a:extLst>
        </p:spPr>
        <p:txBody>
          <a:bodyPr wrap="square" lIns="60957" tIns="60958" rIns="60957" bIns="60958">
            <a:spAutoFit/>
          </a:bodyPr>
          <a:lstStyle>
            <a:lvl1pPr algn="ctr">
              <a:defRPr sz="3600" spc="1044">
                <a:solidFill>
                  <a:srgbClr val="FFFFFF"/>
                </a:solidFill>
                <a:latin typeface="Gotham Extra Light"/>
                <a:ea typeface="Gotham Extra Light"/>
                <a:cs typeface="Gotham Extra Light"/>
                <a:sym typeface="Gotham Extra Light"/>
              </a:defRPr>
            </a:lvl1pPr>
          </a:lstStyle>
          <a:p>
            <a:r>
              <a:rPr lang="en-US" sz="5300" spc="800" dirty="0">
                <a:solidFill>
                  <a:schemeClr val="bg1"/>
                </a:solidFill>
                <a:latin typeface="Gotham Thin" charset="0"/>
                <a:ea typeface="Gotham Thin" charset="0"/>
                <a:cs typeface="Gotham Thin" charset="0"/>
              </a:rPr>
              <a:t>MEDIA</a:t>
            </a:r>
            <a:endParaRPr sz="5300" spc="800" dirty="0">
              <a:solidFill>
                <a:schemeClr val="bg1"/>
              </a:solidFill>
              <a:latin typeface="Gotham Thin" charset="0"/>
              <a:ea typeface="Gotham Thin" charset="0"/>
              <a:cs typeface="Gotham Thin"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91440"/>
            <a:ext cx="12192000" cy="6949440"/>
          </a:xfrm>
          <a:prstGeom prst="rect">
            <a:avLst/>
          </a:prstGeom>
        </p:spPr>
      </p:pic>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9085" y="1689313"/>
            <a:ext cx="3672021" cy="3559295"/>
          </a:xfrm>
          <a:prstGeom prst="rect">
            <a:avLst/>
          </a:prstGeom>
        </p:spPr>
      </p:pic>
      <p:sp>
        <p:nvSpPr>
          <p:cNvPr id="17" name="Oval 16"/>
          <p:cNvSpPr/>
          <p:nvPr/>
        </p:nvSpPr>
        <p:spPr>
          <a:xfrm>
            <a:off x="4638613" y="1978783"/>
            <a:ext cx="2980267" cy="2980267"/>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lIns="121917" tIns="60958" rIns="121917" bIns="60958" rtlCol="0" anchor="ctr"/>
          <a:lstStyle/>
          <a:p>
            <a:pPr algn="ctr"/>
            <a:endParaRPr lang="en-US"/>
          </a:p>
        </p:txBody>
      </p:sp>
      <p:sp>
        <p:nvSpPr>
          <p:cNvPr id="20" name="TextBox 19"/>
          <p:cNvSpPr txBox="1"/>
          <p:nvPr/>
        </p:nvSpPr>
        <p:spPr>
          <a:xfrm>
            <a:off x="3904605" y="3147534"/>
            <a:ext cx="4689122" cy="698649"/>
          </a:xfrm>
          <a:prstGeom prst="rect">
            <a:avLst/>
          </a:prstGeom>
          <a:noFill/>
        </p:spPr>
        <p:txBody>
          <a:bodyPr wrap="square" lIns="121917" tIns="60958" rIns="121917" bIns="60958" rtlCol="0">
            <a:spAutoFit/>
          </a:bodyPr>
          <a:lstStyle/>
          <a:p>
            <a:pPr algn="ctr">
              <a:lnSpc>
                <a:spcPct val="85000"/>
              </a:lnSpc>
            </a:pPr>
            <a:r>
              <a:rPr lang="en-US" sz="4400" b="1" spc="1400" dirty="0">
                <a:solidFill>
                  <a:schemeClr val="bg1"/>
                </a:solidFill>
                <a:latin typeface="Gotham Ultra" charset="0"/>
                <a:ea typeface="Gotham Ultra" charset="0"/>
                <a:cs typeface="Gotham Ultra" charset="0"/>
              </a:rPr>
              <a:t>PPC</a:t>
            </a:r>
          </a:p>
        </p:txBody>
      </p:sp>
    </p:spTree>
    <p:extLst>
      <p:ext uri="{BB962C8B-B14F-4D97-AF65-F5344CB8AC3E}">
        <p14:creationId xmlns:p14="http://schemas.microsoft.com/office/powerpoint/2010/main" val="70584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p:cNvSpPr/>
          <p:nvPr/>
        </p:nvSpPr>
        <p:spPr>
          <a:xfrm>
            <a:off x="0" y="0"/>
            <a:ext cx="12191999" cy="68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Baskerville Old Face" panose="02020602080505020303" pitchFamily="18" charset="77"/>
            </a:endParaRPr>
          </a:p>
          <a:p>
            <a:pPr algn="ctr"/>
            <a:endParaRPr lang="en-US" dirty="0">
              <a:latin typeface="Baskerville Old Face" panose="02020602080505020303" pitchFamily="18" charset="77"/>
            </a:endParaRPr>
          </a:p>
          <a:p>
            <a:pPr algn="ctr"/>
            <a:endParaRPr lang="en-US" dirty="0">
              <a:latin typeface="Baskerville Old Face" panose="02020602080505020303" pitchFamily="18" charset="77"/>
            </a:endParaRPr>
          </a:p>
          <a:p>
            <a:pPr algn="ctr"/>
            <a:endParaRPr lang="en-US">
              <a:latin typeface="Baskerville Old Face" panose="02020602080505020303" pitchFamily="18" charset="77"/>
            </a:endParaRPr>
          </a:p>
          <a:p>
            <a:pPr algn="ctr"/>
            <a:endParaRPr lang="en-US">
              <a:latin typeface="Baskerville Old Face" panose="02020602080505020303" pitchFamily="18" charset="77"/>
            </a:endParaRPr>
          </a:p>
        </p:txBody>
      </p:sp>
      <p:grpSp>
        <p:nvGrpSpPr>
          <p:cNvPr id="2" name="Group 1"/>
          <p:cNvGrpSpPr/>
          <p:nvPr/>
        </p:nvGrpSpPr>
        <p:grpSpPr>
          <a:xfrm>
            <a:off x="4309628" y="1689313"/>
            <a:ext cx="3672021" cy="3559295"/>
            <a:chOff x="4309628" y="1689313"/>
            <a:chExt cx="3672021" cy="3559295"/>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628" y="1689313"/>
              <a:ext cx="3672021" cy="3559295"/>
            </a:xfrm>
            <a:prstGeom prst="rect">
              <a:avLst/>
            </a:prstGeom>
          </p:spPr>
        </p:pic>
        <p:sp>
          <p:nvSpPr>
            <p:cNvPr id="7" name="Oval 6"/>
            <p:cNvSpPr/>
            <p:nvPr/>
          </p:nvSpPr>
          <p:spPr>
            <a:xfrm>
              <a:off x="4619055" y="1978614"/>
              <a:ext cx="2991172" cy="29911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a:extLst>
              <a:ext uri="{FF2B5EF4-FFF2-40B4-BE49-F238E27FC236}">
                <a16:creationId xmlns:a16="http://schemas.microsoft.com/office/drawing/2014/main" id="{199713C4-451E-8A4E-B1B3-A6E7E5550340}"/>
              </a:ext>
            </a:extLst>
          </p:cNvPr>
          <p:cNvPicPr>
            <a:picLocks noChangeAspect="1"/>
          </p:cNvPicPr>
          <p:nvPr/>
        </p:nvPicPr>
        <p:blipFill rotWithShape="1">
          <a:blip r:embed="rId4"/>
          <a:srcRect l="23808"/>
          <a:stretch/>
        </p:blipFill>
        <p:spPr>
          <a:xfrm>
            <a:off x="4958658" y="3019406"/>
            <a:ext cx="2274683" cy="819188"/>
          </a:xfrm>
          <a:prstGeom prst="rect">
            <a:avLst/>
          </a:prstGeom>
        </p:spPr>
      </p:pic>
    </p:spTree>
    <p:extLst>
      <p:ext uri="{BB962C8B-B14F-4D97-AF65-F5344CB8AC3E}">
        <p14:creationId xmlns:p14="http://schemas.microsoft.com/office/powerpoint/2010/main" val="572896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3451"/>
          <a:stretch/>
        </p:blipFill>
        <p:spPr>
          <a:xfrm>
            <a:off x="0" y="0"/>
            <a:ext cx="7747000" cy="27432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2795" y="6558280"/>
            <a:ext cx="3200400" cy="29972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984" y="6557834"/>
            <a:ext cx="1294015" cy="300166"/>
          </a:xfrm>
          <a:prstGeom prst="rect">
            <a:avLst/>
          </a:prstGeom>
        </p:spPr>
      </p:pic>
      <p:sp>
        <p:nvSpPr>
          <p:cNvPr id="18" name="Triangle 17"/>
          <p:cNvSpPr/>
          <p:nvPr/>
        </p:nvSpPr>
        <p:spPr>
          <a:xfrm flipV="1">
            <a:off x="10812585" y="6559058"/>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730836" y="0"/>
            <a:ext cx="44611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9B9C502-FD4B-B146-BF52-53BF8656CBB0}"/>
              </a:ext>
            </a:extLst>
          </p:cNvPr>
          <p:cNvSpPr/>
          <p:nvPr/>
        </p:nvSpPr>
        <p:spPr>
          <a:xfrm>
            <a:off x="7730211" y="2447766"/>
            <a:ext cx="4468238" cy="711069"/>
          </a:xfrm>
          <a:prstGeom prst="rect">
            <a:avLst/>
          </a:prstGeom>
          <a:solidFill>
            <a:srgbClr val="1DB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26AD95D-64B4-1646-B992-FA70502022D4}"/>
              </a:ext>
            </a:extLst>
          </p:cNvPr>
          <p:cNvSpPr/>
          <p:nvPr/>
        </p:nvSpPr>
        <p:spPr>
          <a:xfrm>
            <a:off x="774700" y="2447766"/>
            <a:ext cx="6561668" cy="4585871"/>
          </a:xfrm>
          <a:prstGeom prst="rect">
            <a:avLst/>
          </a:prstGeom>
        </p:spPr>
        <p:txBody>
          <a:bodyPr wrap="square">
            <a:spAutoFit/>
          </a:bodyPr>
          <a:lstStyle/>
          <a:p>
            <a:r>
              <a:rPr lang="en-US" dirty="0">
                <a:solidFill>
                  <a:srgbClr val="1DBDFF"/>
                </a:solidFill>
                <a:latin typeface="Gotham Medium" charset="0"/>
                <a:ea typeface="Gotham Medium" charset="0"/>
                <a:cs typeface="Gotham Medium" charset="0"/>
              </a:rPr>
              <a:t>THE ASK</a:t>
            </a:r>
          </a:p>
          <a:p>
            <a:r>
              <a:rPr lang="en-US" sz="1400" dirty="0">
                <a:latin typeface="Gotham Extra Light"/>
                <a:cs typeface="Gotham Extra Light"/>
              </a:rPr>
              <a:t>Shook and Stone needed an agency capable of handling all paid media and digital strategy. Before engaging with </a:t>
            </a:r>
            <a:r>
              <a:rPr lang="en-US" sz="1400" dirty="0" err="1">
                <a:latin typeface="Gotham Extra Light"/>
                <a:cs typeface="Gotham Extra Light"/>
              </a:rPr>
              <a:t>Avalaunch</a:t>
            </a:r>
            <a:r>
              <a:rPr lang="en-US" sz="1400" dirty="0">
                <a:latin typeface="Gotham Extra Light"/>
                <a:cs typeface="Gotham Extra Light"/>
              </a:rPr>
              <a:t>, a lot of budget was being allocated to irrelevant keywords and non-profitable areas of practice. Shook and Stone needed to increase the total number of paid leads, while getting better quality of leads. They also looked to </a:t>
            </a:r>
            <a:r>
              <a:rPr lang="en-US" sz="1400" dirty="0" err="1">
                <a:latin typeface="Gotham Extra Light"/>
                <a:cs typeface="Gotham Extra Light"/>
              </a:rPr>
              <a:t>Avalaunch</a:t>
            </a:r>
            <a:r>
              <a:rPr lang="en-US" sz="1400" dirty="0">
                <a:latin typeface="Gotham Extra Light"/>
                <a:cs typeface="Gotham Extra Light"/>
              </a:rPr>
              <a:t> to create better content and increase organic traffic and keyword rankings.</a:t>
            </a:r>
          </a:p>
          <a:p>
            <a:br>
              <a:rPr lang="en-US" sz="1400" dirty="0">
                <a:latin typeface="Gotham Extra Light"/>
                <a:cs typeface="Gotham Extra Light"/>
              </a:rPr>
            </a:br>
            <a:endParaRPr lang="en-US" dirty="0">
              <a:solidFill>
                <a:schemeClr val="bg1"/>
              </a:solidFill>
              <a:latin typeface="Gotham Extra Light"/>
              <a:cs typeface="Gotham Extra Light"/>
            </a:endParaRPr>
          </a:p>
          <a:p>
            <a:r>
              <a:rPr lang="en-US" dirty="0">
                <a:solidFill>
                  <a:srgbClr val="1DBDFF"/>
                </a:solidFill>
                <a:latin typeface="Gotham Medium" charset="0"/>
                <a:ea typeface="Gotham Medium" charset="0"/>
                <a:cs typeface="Gotham Medium" charset="0"/>
              </a:rPr>
              <a:t>THE SOLUTION</a:t>
            </a:r>
          </a:p>
          <a:p>
            <a:r>
              <a:rPr lang="en-US" sz="1400" dirty="0" err="1">
                <a:latin typeface="Gotham Extra Light" pitchFamily="2" charset="0"/>
                <a:cs typeface="Gotham Extra Light" pitchFamily="2" charset="0"/>
              </a:rPr>
              <a:t>Avalaunch</a:t>
            </a:r>
            <a:r>
              <a:rPr lang="en-US" sz="1400" dirty="0">
                <a:latin typeface="Gotham Extra Light" pitchFamily="2" charset="0"/>
                <a:cs typeface="Gotham Extra Light" pitchFamily="2" charset="0"/>
              </a:rPr>
              <a:t> implemented an omni-channel strategic approach combining PPC, SEO, Content, YouTube, and display advertising. The Shook and Stone campaign touched the prospective client at all stages of the sales funnel. </a:t>
            </a:r>
            <a:r>
              <a:rPr lang="en-US" sz="1400" dirty="0" err="1">
                <a:latin typeface="Gotham Extra Light" pitchFamily="2" charset="0"/>
                <a:cs typeface="Gotham Extra Light" pitchFamily="2" charset="0"/>
              </a:rPr>
              <a:t>Avalaunch</a:t>
            </a:r>
            <a:r>
              <a:rPr lang="en-US" sz="1400" dirty="0">
                <a:latin typeface="Gotham Extra Light" pitchFamily="2" charset="0"/>
                <a:cs typeface="Gotham Extra Light" pitchFamily="2" charset="0"/>
              </a:rPr>
              <a:t> exceeded PPC goals by implementing new ad copy, A/B testing, new ad extension, landing page creation, and conversion rate optimization on existing pages. The SEO team was also able to deliver wins with strategic blog posts, page optimization, link building and more effective call tracking.</a:t>
            </a:r>
          </a:p>
          <a:p>
            <a:br>
              <a:rPr lang="en-US" sz="1400" dirty="0"/>
            </a:br>
            <a:endParaRPr lang="en-US" sz="1400" dirty="0">
              <a:solidFill>
                <a:schemeClr val="tx1">
                  <a:lumMod val="95000"/>
                  <a:lumOff val="5000"/>
                </a:schemeClr>
              </a:solidFill>
              <a:latin typeface="Gotham Extra Light"/>
              <a:cs typeface="Gotham Extra Light"/>
            </a:endParaRPr>
          </a:p>
        </p:txBody>
      </p:sp>
      <p:sp>
        <p:nvSpPr>
          <p:cNvPr id="23" name="TextBox 22"/>
          <p:cNvSpPr txBox="1"/>
          <p:nvPr/>
        </p:nvSpPr>
        <p:spPr>
          <a:xfrm>
            <a:off x="774916" y="946622"/>
            <a:ext cx="4931377" cy="800219"/>
          </a:xfrm>
          <a:prstGeom prst="rect">
            <a:avLst/>
          </a:prstGeom>
          <a:noFill/>
        </p:spPr>
        <p:txBody>
          <a:bodyPr wrap="square" rtlCol="0">
            <a:spAutoFit/>
          </a:bodyPr>
          <a:lstStyle/>
          <a:p>
            <a:r>
              <a:rPr lang="en-US" sz="2800" dirty="0">
                <a:latin typeface="Gotham Extra Light" charset="0"/>
                <a:ea typeface="Gotham Extra Light" charset="0"/>
                <a:cs typeface="Gotham Extra Light" charset="0"/>
              </a:rPr>
              <a:t>SHOOK &amp; STONE</a:t>
            </a:r>
          </a:p>
          <a:p>
            <a:r>
              <a:rPr lang="en-US" i="1" dirty="0">
                <a:latin typeface="Gotham Thin" charset="0"/>
                <a:ea typeface="Gotham Thin" charset="0"/>
                <a:cs typeface="Gotham Thin" charset="0"/>
              </a:rPr>
              <a:t>PAID SEARCH CAMPAIGN</a:t>
            </a:r>
          </a:p>
        </p:txBody>
      </p:sp>
      <p:grpSp>
        <p:nvGrpSpPr>
          <p:cNvPr id="5" name="Group 4"/>
          <p:cNvGrpSpPr/>
          <p:nvPr/>
        </p:nvGrpSpPr>
        <p:grpSpPr>
          <a:xfrm>
            <a:off x="7730211" y="6562943"/>
            <a:ext cx="4467517" cy="300776"/>
            <a:chOff x="7730211" y="6553516"/>
            <a:chExt cx="4467517" cy="300776"/>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0211" y="6554572"/>
              <a:ext cx="3200400" cy="29972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3" y="6554126"/>
              <a:ext cx="1294015" cy="300166"/>
            </a:xfrm>
            <a:prstGeom prst="rect">
              <a:avLst/>
            </a:prstGeom>
          </p:spPr>
        </p:pic>
        <p:sp>
          <p:nvSpPr>
            <p:cNvPr id="26" name="Triangle 25"/>
            <p:cNvSpPr/>
            <p:nvPr/>
          </p:nvSpPr>
          <p:spPr>
            <a:xfrm flipV="1">
              <a:off x="10815357" y="6553516"/>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4D3763F9-3324-714B-8091-2561C75A5E8A}"/>
              </a:ext>
            </a:extLst>
          </p:cNvPr>
          <p:cNvSpPr txBox="1"/>
          <p:nvPr/>
        </p:nvSpPr>
        <p:spPr>
          <a:xfrm>
            <a:off x="8335679" y="2643499"/>
            <a:ext cx="2318639" cy="369332"/>
          </a:xfrm>
          <a:prstGeom prst="rect">
            <a:avLst/>
          </a:prstGeom>
          <a:noFill/>
        </p:spPr>
        <p:txBody>
          <a:bodyPr wrap="square" rtlCol="0">
            <a:spAutoFit/>
          </a:bodyPr>
          <a:lstStyle/>
          <a:p>
            <a:r>
              <a:rPr lang="en-US" dirty="0">
                <a:solidFill>
                  <a:schemeClr val="bg1"/>
                </a:solidFill>
                <a:latin typeface="Gotham Light" charset="0"/>
                <a:ea typeface="Gotham Light" charset="0"/>
                <a:cs typeface="Gotham Light" charset="0"/>
              </a:rPr>
              <a:t>Grew leads by</a:t>
            </a:r>
          </a:p>
        </p:txBody>
      </p:sp>
      <p:sp>
        <p:nvSpPr>
          <p:cNvPr id="14" name="Rectangle 13">
            <a:extLst>
              <a:ext uri="{FF2B5EF4-FFF2-40B4-BE49-F238E27FC236}">
                <a16:creationId xmlns:a16="http://schemas.microsoft.com/office/drawing/2014/main" id="{05A5C197-5443-4145-A559-A3BB40FE6382}"/>
              </a:ext>
            </a:extLst>
          </p:cNvPr>
          <p:cNvSpPr/>
          <p:nvPr/>
        </p:nvSpPr>
        <p:spPr>
          <a:xfrm>
            <a:off x="7980831" y="727075"/>
            <a:ext cx="4363307" cy="1107996"/>
          </a:xfrm>
          <a:prstGeom prst="rect">
            <a:avLst/>
          </a:prstGeom>
        </p:spPr>
        <p:txBody>
          <a:bodyPr wrap="square">
            <a:spAutoFit/>
          </a:bodyPr>
          <a:lstStyle/>
          <a:p>
            <a:r>
              <a:rPr lang="en-US" sz="6600" b="1" i="1" dirty="0">
                <a:solidFill>
                  <a:schemeClr val="bg1"/>
                </a:solidFill>
                <a:latin typeface="Gotham Ultra" charset="0"/>
                <a:ea typeface="Gotham Ultra" charset="0"/>
                <a:cs typeface="Gotham Ultra" charset="0"/>
              </a:rPr>
              <a:t>90 Days:</a:t>
            </a:r>
          </a:p>
        </p:txBody>
      </p:sp>
      <p:sp>
        <p:nvSpPr>
          <p:cNvPr id="27" name="Rectangle 26">
            <a:extLst>
              <a:ext uri="{FF2B5EF4-FFF2-40B4-BE49-F238E27FC236}">
                <a16:creationId xmlns:a16="http://schemas.microsoft.com/office/drawing/2014/main" id="{AE359681-C7B7-EA44-93C3-268DFFD579B9}"/>
              </a:ext>
            </a:extLst>
          </p:cNvPr>
          <p:cNvSpPr/>
          <p:nvPr/>
        </p:nvSpPr>
        <p:spPr>
          <a:xfrm>
            <a:off x="7732700" y="3251738"/>
            <a:ext cx="4465028" cy="1059444"/>
          </a:xfrm>
          <a:prstGeom prst="rect">
            <a:avLst/>
          </a:prstGeom>
          <a:solidFill>
            <a:srgbClr val="1DB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A376B29-6039-7D4D-810C-0D9950D98555}"/>
              </a:ext>
            </a:extLst>
          </p:cNvPr>
          <p:cNvSpPr txBox="1"/>
          <p:nvPr/>
        </p:nvSpPr>
        <p:spPr>
          <a:xfrm>
            <a:off x="8142204" y="3436522"/>
            <a:ext cx="1937614" cy="646331"/>
          </a:xfrm>
          <a:prstGeom prst="rect">
            <a:avLst/>
          </a:prstGeom>
          <a:noFill/>
        </p:spPr>
        <p:txBody>
          <a:bodyPr wrap="square" rtlCol="0">
            <a:spAutoFit/>
          </a:bodyPr>
          <a:lstStyle/>
          <a:p>
            <a:pPr algn="r"/>
            <a:r>
              <a:rPr lang="en-US" dirty="0">
                <a:solidFill>
                  <a:schemeClr val="bg1"/>
                </a:solidFill>
                <a:latin typeface="Gotham Light" charset="0"/>
                <a:ea typeface="Gotham Light" charset="0"/>
                <a:cs typeface="Gotham Light" charset="0"/>
              </a:rPr>
              <a:t>Increased phone calls by</a:t>
            </a:r>
          </a:p>
        </p:txBody>
      </p:sp>
      <p:sp>
        <p:nvSpPr>
          <p:cNvPr id="28" name="Rectangle 27">
            <a:extLst>
              <a:ext uri="{FF2B5EF4-FFF2-40B4-BE49-F238E27FC236}">
                <a16:creationId xmlns:a16="http://schemas.microsoft.com/office/drawing/2014/main" id="{9990293B-6AC0-D449-8746-32C1C1440885}"/>
              </a:ext>
            </a:extLst>
          </p:cNvPr>
          <p:cNvSpPr/>
          <p:nvPr/>
        </p:nvSpPr>
        <p:spPr>
          <a:xfrm>
            <a:off x="7740388" y="4400393"/>
            <a:ext cx="4458061" cy="1024501"/>
          </a:xfrm>
          <a:prstGeom prst="rect">
            <a:avLst/>
          </a:prstGeom>
          <a:solidFill>
            <a:srgbClr val="1DB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A2BDCF4-F531-4247-A861-606CBDA5CB09}"/>
              </a:ext>
            </a:extLst>
          </p:cNvPr>
          <p:cNvSpPr txBox="1"/>
          <p:nvPr/>
        </p:nvSpPr>
        <p:spPr>
          <a:xfrm>
            <a:off x="8313339" y="4427469"/>
            <a:ext cx="3981185" cy="369332"/>
          </a:xfrm>
          <a:prstGeom prst="rect">
            <a:avLst/>
          </a:prstGeom>
          <a:noFill/>
        </p:spPr>
        <p:txBody>
          <a:bodyPr wrap="square" rtlCol="0">
            <a:spAutoFit/>
          </a:bodyPr>
          <a:lstStyle/>
          <a:p>
            <a:r>
              <a:rPr lang="en-US" dirty="0">
                <a:solidFill>
                  <a:schemeClr val="bg1"/>
                </a:solidFill>
                <a:latin typeface="Gotham Light" charset="0"/>
                <a:ea typeface="Gotham Light" charset="0"/>
                <a:cs typeface="Gotham Light" charset="0"/>
              </a:rPr>
              <a:t>Conversion rate up by</a:t>
            </a:r>
          </a:p>
        </p:txBody>
      </p:sp>
      <p:sp>
        <p:nvSpPr>
          <p:cNvPr id="29" name="Rectangle 28">
            <a:extLst>
              <a:ext uri="{FF2B5EF4-FFF2-40B4-BE49-F238E27FC236}">
                <a16:creationId xmlns:a16="http://schemas.microsoft.com/office/drawing/2014/main" id="{14819683-53FA-9B43-9D48-C38CBD090F2D}"/>
              </a:ext>
            </a:extLst>
          </p:cNvPr>
          <p:cNvSpPr/>
          <p:nvPr/>
        </p:nvSpPr>
        <p:spPr>
          <a:xfrm>
            <a:off x="7730211" y="5530364"/>
            <a:ext cx="4468238" cy="1034500"/>
          </a:xfrm>
          <a:prstGeom prst="rect">
            <a:avLst/>
          </a:prstGeom>
          <a:solidFill>
            <a:srgbClr val="1DB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4E5763-0016-E944-8674-19CA4B68D03A}"/>
              </a:ext>
            </a:extLst>
          </p:cNvPr>
          <p:cNvSpPr txBox="1"/>
          <p:nvPr/>
        </p:nvSpPr>
        <p:spPr>
          <a:xfrm>
            <a:off x="8309661" y="5593575"/>
            <a:ext cx="3981185" cy="369332"/>
          </a:xfrm>
          <a:prstGeom prst="rect">
            <a:avLst/>
          </a:prstGeom>
          <a:noFill/>
        </p:spPr>
        <p:txBody>
          <a:bodyPr wrap="square" rtlCol="0">
            <a:spAutoFit/>
          </a:bodyPr>
          <a:lstStyle/>
          <a:p>
            <a:r>
              <a:rPr lang="en-US" dirty="0">
                <a:solidFill>
                  <a:schemeClr val="bg1"/>
                </a:solidFill>
                <a:latin typeface="Gotham Light" charset="0"/>
                <a:ea typeface="Gotham Light" charset="0"/>
                <a:cs typeface="Gotham Light" charset="0"/>
              </a:rPr>
              <a:t>Grew onsite traffic by</a:t>
            </a:r>
          </a:p>
        </p:txBody>
      </p:sp>
      <p:sp>
        <p:nvSpPr>
          <p:cNvPr id="30" name="Rectangle 29">
            <a:extLst>
              <a:ext uri="{FF2B5EF4-FFF2-40B4-BE49-F238E27FC236}">
                <a16:creationId xmlns:a16="http://schemas.microsoft.com/office/drawing/2014/main" id="{2D74894F-2509-F443-B0DA-477DD24E4F51}"/>
              </a:ext>
            </a:extLst>
          </p:cNvPr>
          <p:cNvSpPr/>
          <p:nvPr/>
        </p:nvSpPr>
        <p:spPr>
          <a:xfrm>
            <a:off x="10088130" y="2390924"/>
            <a:ext cx="1798054" cy="830997"/>
          </a:xfrm>
          <a:prstGeom prst="rect">
            <a:avLst/>
          </a:prstGeom>
        </p:spPr>
        <p:txBody>
          <a:bodyPr wrap="square">
            <a:spAutoFit/>
          </a:bodyPr>
          <a:lstStyle/>
          <a:p>
            <a:r>
              <a:rPr lang="en-US" sz="4800" b="1" i="1" dirty="0">
                <a:solidFill>
                  <a:schemeClr val="bg1"/>
                </a:solidFill>
                <a:latin typeface="Gotham Ultra" charset="0"/>
                <a:ea typeface="Gotham Ultra" charset="0"/>
                <a:cs typeface="Gotham Ultra" charset="0"/>
              </a:rPr>
              <a:t>61%</a:t>
            </a:r>
          </a:p>
        </p:txBody>
      </p:sp>
      <p:sp>
        <p:nvSpPr>
          <p:cNvPr id="31" name="Rectangle 30">
            <a:extLst>
              <a:ext uri="{FF2B5EF4-FFF2-40B4-BE49-F238E27FC236}">
                <a16:creationId xmlns:a16="http://schemas.microsoft.com/office/drawing/2014/main" id="{2A366C66-6FBB-B143-ADAE-184B8C8AFF5F}"/>
              </a:ext>
            </a:extLst>
          </p:cNvPr>
          <p:cNvSpPr/>
          <p:nvPr/>
        </p:nvSpPr>
        <p:spPr>
          <a:xfrm>
            <a:off x="10065878" y="3356031"/>
            <a:ext cx="2080171" cy="830997"/>
          </a:xfrm>
          <a:prstGeom prst="rect">
            <a:avLst/>
          </a:prstGeom>
        </p:spPr>
        <p:txBody>
          <a:bodyPr wrap="square">
            <a:spAutoFit/>
          </a:bodyPr>
          <a:lstStyle/>
          <a:p>
            <a:r>
              <a:rPr lang="en-US" sz="4800" b="1" i="1" dirty="0">
                <a:solidFill>
                  <a:schemeClr val="bg1"/>
                </a:solidFill>
                <a:latin typeface="Gotham Ultra" charset="0"/>
                <a:ea typeface="Gotham Ultra" charset="0"/>
                <a:cs typeface="Gotham Ultra" charset="0"/>
              </a:rPr>
              <a:t>104%</a:t>
            </a:r>
          </a:p>
        </p:txBody>
      </p:sp>
      <p:sp>
        <p:nvSpPr>
          <p:cNvPr id="32" name="Rectangle 31">
            <a:extLst>
              <a:ext uri="{FF2B5EF4-FFF2-40B4-BE49-F238E27FC236}">
                <a16:creationId xmlns:a16="http://schemas.microsoft.com/office/drawing/2014/main" id="{AB1CE8BA-69FB-5541-A351-D72DB105BB95}"/>
              </a:ext>
            </a:extLst>
          </p:cNvPr>
          <p:cNvSpPr/>
          <p:nvPr/>
        </p:nvSpPr>
        <p:spPr>
          <a:xfrm>
            <a:off x="8177587" y="4625420"/>
            <a:ext cx="4062449" cy="830997"/>
          </a:xfrm>
          <a:prstGeom prst="rect">
            <a:avLst/>
          </a:prstGeom>
        </p:spPr>
        <p:txBody>
          <a:bodyPr wrap="square">
            <a:spAutoFit/>
          </a:bodyPr>
          <a:lstStyle/>
          <a:p>
            <a:r>
              <a:rPr lang="en-US" sz="4800" b="1" i="1" dirty="0">
                <a:solidFill>
                  <a:schemeClr val="bg1"/>
                </a:solidFill>
                <a:latin typeface="Gotham Ultra" charset="0"/>
                <a:ea typeface="Gotham Ultra" charset="0"/>
                <a:cs typeface="Gotham Ultra" charset="0"/>
              </a:rPr>
              <a:t>20%</a:t>
            </a:r>
            <a:r>
              <a:rPr lang="en-US" sz="1600" dirty="0">
                <a:solidFill>
                  <a:schemeClr val="bg1"/>
                </a:solidFill>
                <a:latin typeface="Gotham Medium" pitchFamily="2" charset="0"/>
                <a:ea typeface="Gotham Ultra" charset="0"/>
                <a:cs typeface="Gotham Medium" pitchFamily="2" charset="0"/>
              </a:rPr>
              <a:t>  to  </a:t>
            </a:r>
            <a:r>
              <a:rPr lang="en-US" sz="4800" b="1" i="1" dirty="0">
                <a:solidFill>
                  <a:schemeClr val="bg1"/>
                </a:solidFill>
                <a:latin typeface="Gotham Ultra" charset="0"/>
                <a:ea typeface="Gotham Ultra" charset="0"/>
                <a:cs typeface="Gotham Ultra" charset="0"/>
              </a:rPr>
              <a:t>29%</a:t>
            </a:r>
          </a:p>
        </p:txBody>
      </p:sp>
      <p:sp>
        <p:nvSpPr>
          <p:cNvPr id="33" name="Rectangle 32">
            <a:extLst>
              <a:ext uri="{FF2B5EF4-FFF2-40B4-BE49-F238E27FC236}">
                <a16:creationId xmlns:a16="http://schemas.microsoft.com/office/drawing/2014/main" id="{4B36E069-CD10-9C43-8A1B-0B7C4AFFE434}"/>
              </a:ext>
            </a:extLst>
          </p:cNvPr>
          <p:cNvSpPr/>
          <p:nvPr/>
        </p:nvSpPr>
        <p:spPr>
          <a:xfrm>
            <a:off x="10130770" y="5762682"/>
            <a:ext cx="1798054" cy="830997"/>
          </a:xfrm>
          <a:prstGeom prst="rect">
            <a:avLst/>
          </a:prstGeom>
        </p:spPr>
        <p:txBody>
          <a:bodyPr wrap="square">
            <a:spAutoFit/>
          </a:bodyPr>
          <a:lstStyle/>
          <a:p>
            <a:r>
              <a:rPr lang="en-US" sz="4800" b="1" i="1" dirty="0">
                <a:solidFill>
                  <a:schemeClr val="bg1"/>
                </a:solidFill>
                <a:latin typeface="Gotham Ultra" charset="0"/>
                <a:ea typeface="Gotham Ultra" charset="0"/>
                <a:cs typeface="Gotham Ultra" charset="0"/>
              </a:rPr>
              <a:t>37%</a:t>
            </a:r>
          </a:p>
        </p:txBody>
      </p:sp>
    </p:spTree>
    <p:extLst>
      <p:ext uri="{BB962C8B-B14F-4D97-AF65-F5344CB8AC3E}">
        <p14:creationId xmlns:p14="http://schemas.microsoft.com/office/powerpoint/2010/main" val="4088191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3451"/>
          <a:stretch/>
        </p:blipFill>
        <p:spPr>
          <a:xfrm>
            <a:off x="0" y="0"/>
            <a:ext cx="7747000" cy="27432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2795" y="6558280"/>
            <a:ext cx="3200400" cy="29972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984" y="6557834"/>
            <a:ext cx="1294015" cy="300166"/>
          </a:xfrm>
          <a:prstGeom prst="rect">
            <a:avLst/>
          </a:prstGeom>
        </p:spPr>
      </p:pic>
      <p:sp>
        <p:nvSpPr>
          <p:cNvPr id="18" name="Triangle 17"/>
          <p:cNvSpPr/>
          <p:nvPr/>
        </p:nvSpPr>
        <p:spPr>
          <a:xfrm flipV="1">
            <a:off x="10812585" y="6559058"/>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730211" y="6553516"/>
            <a:ext cx="4467517" cy="300776"/>
            <a:chOff x="7730211" y="6553516"/>
            <a:chExt cx="4467517" cy="300776"/>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0211" y="6554572"/>
              <a:ext cx="3200400" cy="29972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3" y="6554126"/>
              <a:ext cx="1294015" cy="300166"/>
            </a:xfrm>
            <a:prstGeom prst="rect">
              <a:avLst/>
            </a:prstGeom>
          </p:spPr>
        </p:pic>
        <p:sp>
          <p:nvSpPr>
            <p:cNvPr id="26" name="Triangle 25"/>
            <p:cNvSpPr/>
            <p:nvPr/>
          </p:nvSpPr>
          <p:spPr>
            <a:xfrm flipV="1">
              <a:off x="10815357" y="6553516"/>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nip Single Corner Rectangle 19"/>
          <p:cNvSpPr/>
          <p:nvPr/>
        </p:nvSpPr>
        <p:spPr>
          <a:xfrm flipV="1">
            <a:off x="0" y="277790"/>
            <a:ext cx="2092271" cy="1053885"/>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ell phone&#13;&#10;&#13;&#10;Description automatically generated">
            <a:extLst>
              <a:ext uri="{FF2B5EF4-FFF2-40B4-BE49-F238E27FC236}">
                <a16:creationId xmlns:a16="http://schemas.microsoft.com/office/drawing/2014/main" id="{A0B0DC7A-61F7-FA48-B403-2424865F44BE}"/>
              </a:ext>
            </a:extLst>
          </p:cNvPr>
          <p:cNvPicPr>
            <a:picLocks noChangeAspect="1"/>
          </p:cNvPicPr>
          <p:nvPr/>
        </p:nvPicPr>
        <p:blipFill>
          <a:blip r:embed="rId5"/>
          <a:stretch>
            <a:fillRect/>
          </a:stretch>
        </p:blipFill>
        <p:spPr>
          <a:xfrm>
            <a:off x="344170" y="2032696"/>
            <a:ext cx="7432119" cy="3777900"/>
          </a:xfrm>
          <a:prstGeom prst="rect">
            <a:avLst/>
          </a:prstGeom>
        </p:spPr>
      </p:pic>
      <p:sp>
        <p:nvSpPr>
          <p:cNvPr id="4" name="Rectangle 3">
            <a:extLst>
              <a:ext uri="{FF2B5EF4-FFF2-40B4-BE49-F238E27FC236}">
                <a16:creationId xmlns:a16="http://schemas.microsoft.com/office/drawing/2014/main" id="{FD25AB95-1DFA-9641-8B97-63D81A909738}"/>
              </a:ext>
            </a:extLst>
          </p:cNvPr>
          <p:cNvSpPr/>
          <p:nvPr/>
        </p:nvSpPr>
        <p:spPr>
          <a:xfrm>
            <a:off x="228822" y="1581130"/>
            <a:ext cx="2025876" cy="369332"/>
          </a:xfrm>
          <a:prstGeom prst="rect">
            <a:avLst/>
          </a:prstGeom>
        </p:spPr>
        <p:txBody>
          <a:bodyPr wrap="none">
            <a:spAutoFit/>
          </a:bodyPr>
          <a:lstStyle/>
          <a:p>
            <a:r>
              <a:rPr lang="en-US" dirty="0">
                <a:solidFill>
                  <a:srgbClr val="1DBDFF"/>
                </a:solidFill>
                <a:latin typeface="Gotham Medium" charset="0"/>
                <a:ea typeface="Gotham Medium" charset="0"/>
                <a:cs typeface="Gotham Medium" charset="0"/>
              </a:rPr>
              <a:t>LANDING PAGE</a:t>
            </a:r>
          </a:p>
        </p:txBody>
      </p:sp>
      <p:sp>
        <p:nvSpPr>
          <p:cNvPr id="16" name="Rectangle 15">
            <a:extLst>
              <a:ext uri="{FF2B5EF4-FFF2-40B4-BE49-F238E27FC236}">
                <a16:creationId xmlns:a16="http://schemas.microsoft.com/office/drawing/2014/main" id="{67FFDE62-679C-CB4D-8053-258394DF3901}"/>
              </a:ext>
            </a:extLst>
          </p:cNvPr>
          <p:cNvSpPr/>
          <p:nvPr/>
        </p:nvSpPr>
        <p:spPr>
          <a:xfrm>
            <a:off x="7932901" y="2328208"/>
            <a:ext cx="1784015" cy="369332"/>
          </a:xfrm>
          <a:prstGeom prst="rect">
            <a:avLst/>
          </a:prstGeom>
        </p:spPr>
        <p:txBody>
          <a:bodyPr wrap="none">
            <a:spAutoFit/>
          </a:bodyPr>
          <a:lstStyle/>
          <a:p>
            <a:r>
              <a:rPr lang="en-US" dirty="0">
                <a:solidFill>
                  <a:srgbClr val="1DBDFF"/>
                </a:solidFill>
                <a:latin typeface="Gotham Medium" charset="0"/>
                <a:ea typeface="Gotham Medium" charset="0"/>
                <a:cs typeface="Gotham Medium" charset="0"/>
              </a:rPr>
              <a:t>DISPLAY ADS</a:t>
            </a:r>
          </a:p>
        </p:txBody>
      </p:sp>
      <p:pic>
        <p:nvPicPr>
          <p:cNvPr id="7" name="Picture 6" descr="A person wearing a suit and tie&#13;&#10;&#13;&#10;Description automatically generated">
            <a:extLst>
              <a:ext uri="{FF2B5EF4-FFF2-40B4-BE49-F238E27FC236}">
                <a16:creationId xmlns:a16="http://schemas.microsoft.com/office/drawing/2014/main" id="{95BB060C-DF26-9F4C-B24A-3404D5FEBF1F}"/>
              </a:ext>
            </a:extLst>
          </p:cNvPr>
          <p:cNvPicPr>
            <a:picLocks noChangeAspect="1"/>
          </p:cNvPicPr>
          <p:nvPr/>
        </p:nvPicPr>
        <p:blipFill>
          <a:blip r:embed="rId6"/>
          <a:stretch>
            <a:fillRect/>
          </a:stretch>
        </p:blipFill>
        <p:spPr>
          <a:xfrm>
            <a:off x="10743978" y="590212"/>
            <a:ext cx="1219200" cy="4610100"/>
          </a:xfrm>
          <a:prstGeom prst="rect">
            <a:avLst/>
          </a:prstGeom>
        </p:spPr>
      </p:pic>
      <p:pic>
        <p:nvPicPr>
          <p:cNvPr id="9" name="Picture 8" descr="A picture containing bottle, black&#13;&#10;&#13;&#10;Description automatically generated">
            <a:extLst>
              <a:ext uri="{FF2B5EF4-FFF2-40B4-BE49-F238E27FC236}">
                <a16:creationId xmlns:a16="http://schemas.microsoft.com/office/drawing/2014/main" id="{2CF2B153-78B5-AE48-9E8F-0E8CC2852DCF}"/>
              </a:ext>
            </a:extLst>
          </p:cNvPr>
          <p:cNvPicPr>
            <a:picLocks noChangeAspect="1"/>
          </p:cNvPicPr>
          <p:nvPr/>
        </p:nvPicPr>
        <p:blipFill>
          <a:blip r:embed="rId7"/>
          <a:stretch>
            <a:fillRect/>
          </a:stretch>
        </p:blipFill>
        <p:spPr>
          <a:xfrm>
            <a:off x="8021782" y="5338505"/>
            <a:ext cx="3941396" cy="479359"/>
          </a:xfrm>
          <a:prstGeom prst="rect">
            <a:avLst/>
          </a:prstGeom>
        </p:spPr>
      </p:pic>
      <p:pic>
        <p:nvPicPr>
          <p:cNvPr id="14" name="Picture 13" descr="A person holding a sign&#13;&#10;&#13;&#10;Description automatically generated">
            <a:extLst>
              <a:ext uri="{FF2B5EF4-FFF2-40B4-BE49-F238E27FC236}">
                <a16:creationId xmlns:a16="http://schemas.microsoft.com/office/drawing/2014/main" id="{D406156B-FCBF-2B47-B882-B95E3307AD89}"/>
              </a:ext>
            </a:extLst>
          </p:cNvPr>
          <p:cNvPicPr>
            <a:picLocks noChangeAspect="1"/>
          </p:cNvPicPr>
          <p:nvPr/>
        </p:nvPicPr>
        <p:blipFill>
          <a:blip r:embed="rId8"/>
          <a:stretch>
            <a:fillRect/>
          </a:stretch>
        </p:blipFill>
        <p:spPr>
          <a:xfrm>
            <a:off x="8027749" y="3150214"/>
            <a:ext cx="2455689" cy="2049290"/>
          </a:xfrm>
          <a:prstGeom prst="rect">
            <a:avLst/>
          </a:prstGeom>
        </p:spPr>
      </p:pic>
      <p:pic>
        <p:nvPicPr>
          <p:cNvPr id="23" name="Picture 22">
            <a:extLst>
              <a:ext uri="{FF2B5EF4-FFF2-40B4-BE49-F238E27FC236}">
                <a16:creationId xmlns:a16="http://schemas.microsoft.com/office/drawing/2014/main" id="{BD77AA7C-2EAA-3C48-96C1-113B2CE4AF64}"/>
              </a:ext>
            </a:extLst>
          </p:cNvPr>
          <p:cNvPicPr>
            <a:picLocks noChangeAspect="1"/>
          </p:cNvPicPr>
          <p:nvPr/>
        </p:nvPicPr>
        <p:blipFill rotWithShape="1">
          <a:blip r:embed="rId9"/>
          <a:srcRect l="22937"/>
          <a:stretch/>
        </p:blipFill>
        <p:spPr>
          <a:xfrm>
            <a:off x="237135" y="505597"/>
            <a:ext cx="1521669" cy="541807"/>
          </a:xfrm>
          <a:prstGeom prst="rect">
            <a:avLst/>
          </a:prstGeom>
        </p:spPr>
      </p:pic>
    </p:spTree>
    <p:extLst>
      <p:ext uri="{BB962C8B-B14F-4D97-AF65-F5344CB8AC3E}">
        <p14:creationId xmlns:p14="http://schemas.microsoft.com/office/powerpoint/2010/main" val="642462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grayscl/>
          </a:blip>
          <a:srcRect/>
          <a:stretch>
            <a:fillRect t="-11000" b="-11000"/>
          </a:stretch>
        </a:blipFill>
        <a:effectLst/>
      </p:bgPr>
    </p:bg>
    <p:spTree>
      <p:nvGrpSpPr>
        <p:cNvPr id="1" name=""/>
        <p:cNvGrpSpPr/>
        <p:nvPr/>
      </p:nvGrpSpPr>
      <p:grpSpPr>
        <a:xfrm>
          <a:off x="0" y="0"/>
          <a:ext cx="0" cy="0"/>
          <a:chOff x="0" y="0"/>
          <a:chExt cx="0" cy="0"/>
        </a:xfrm>
      </p:grpSpPr>
      <p:sp>
        <p:nvSpPr>
          <p:cNvPr id="3" name="Rectangle 2"/>
          <p:cNvSpPr/>
          <p:nvPr/>
        </p:nvSpPr>
        <p:spPr>
          <a:xfrm>
            <a:off x="0" y="0"/>
            <a:ext cx="12191999" cy="68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endParaRPr lang="en-US" dirty="0"/>
          </a:p>
          <a:p>
            <a:pPr algn="ctr"/>
            <a:endParaRPr lang="en-US"/>
          </a:p>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628" y="1689313"/>
            <a:ext cx="3672021" cy="3559295"/>
          </a:xfrm>
          <a:prstGeom prst="rect">
            <a:avLst/>
          </a:prstGeom>
        </p:spPr>
      </p:pic>
      <p:sp>
        <p:nvSpPr>
          <p:cNvPr id="6" name="Oval 5"/>
          <p:cNvSpPr/>
          <p:nvPr/>
        </p:nvSpPr>
        <p:spPr>
          <a:xfrm>
            <a:off x="4619055" y="1978614"/>
            <a:ext cx="2991172" cy="299117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5279" y="2523759"/>
            <a:ext cx="2697642" cy="1717499"/>
          </a:xfrm>
          <a:prstGeom prst="rect">
            <a:avLst/>
          </a:prstGeom>
        </p:spPr>
      </p:pic>
    </p:spTree>
    <p:extLst>
      <p:ext uri="{BB962C8B-B14F-4D97-AF65-F5344CB8AC3E}">
        <p14:creationId xmlns:p14="http://schemas.microsoft.com/office/powerpoint/2010/main" val="372716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3451"/>
          <a:stretch/>
        </p:blipFill>
        <p:spPr>
          <a:xfrm>
            <a:off x="0" y="0"/>
            <a:ext cx="7747000" cy="27432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2795" y="6558280"/>
            <a:ext cx="3200400" cy="29972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984" y="6557834"/>
            <a:ext cx="1294015" cy="300166"/>
          </a:xfrm>
          <a:prstGeom prst="rect">
            <a:avLst/>
          </a:prstGeom>
        </p:spPr>
      </p:pic>
      <p:sp>
        <p:nvSpPr>
          <p:cNvPr id="18" name="Triangle 17"/>
          <p:cNvSpPr/>
          <p:nvPr/>
        </p:nvSpPr>
        <p:spPr>
          <a:xfrm flipV="1">
            <a:off x="10812585" y="6559058"/>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730836" y="0"/>
            <a:ext cx="4461164" cy="68580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26AD95D-64B4-1646-B992-FA70502022D4}"/>
              </a:ext>
            </a:extLst>
          </p:cNvPr>
          <p:cNvSpPr/>
          <p:nvPr/>
        </p:nvSpPr>
        <p:spPr>
          <a:xfrm>
            <a:off x="774699" y="2447766"/>
            <a:ext cx="6689587" cy="2862322"/>
          </a:xfrm>
          <a:prstGeom prst="rect">
            <a:avLst/>
          </a:prstGeom>
        </p:spPr>
        <p:txBody>
          <a:bodyPr wrap="square">
            <a:spAutoFit/>
          </a:bodyPr>
          <a:lstStyle/>
          <a:p>
            <a:r>
              <a:rPr lang="en-US" dirty="0">
                <a:solidFill>
                  <a:srgbClr val="1DBDFF"/>
                </a:solidFill>
                <a:latin typeface="Gotham Medium" charset="0"/>
                <a:ea typeface="Gotham Medium" charset="0"/>
                <a:cs typeface="Gotham Medium" charset="0"/>
              </a:rPr>
              <a:t>THE ASK</a:t>
            </a:r>
          </a:p>
          <a:p>
            <a:pPr lvl="0"/>
            <a:r>
              <a:rPr lang="en-US" sz="1400" dirty="0">
                <a:latin typeface="Gotham Extra Light"/>
                <a:cs typeface="Gotham Extra Light"/>
              </a:rPr>
              <a:t>Brighton needed a localized digital campaign to target millennial and family skiers and snowboards for early season pass sales. </a:t>
            </a:r>
            <a:r>
              <a:rPr lang="en-US" sz="1400" dirty="0" err="1">
                <a:latin typeface="Gotham Extra Light"/>
                <a:cs typeface="Gotham Extra Light"/>
              </a:rPr>
              <a:t>Avalaunch</a:t>
            </a:r>
            <a:r>
              <a:rPr lang="en-US" sz="1400" dirty="0">
                <a:latin typeface="Gotham Extra Light"/>
                <a:cs typeface="Gotham Extra Light"/>
              </a:rPr>
              <a:t> had a narrow window for delivery and a tight ad budget. Brighton needed to show the value of its new price model through effective creative and ROI.</a:t>
            </a:r>
          </a:p>
          <a:p>
            <a:endParaRPr lang="en-US" dirty="0">
              <a:solidFill>
                <a:schemeClr val="bg1"/>
              </a:solidFill>
              <a:latin typeface="Gotham Extra Light"/>
              <a:cs typeface="Gotham Extra Light"/>
            </a:endParaRPr>
          </a:p>
          <a:p>
            <a:r>
              <a:rPr lang="en-US" dirty="0">
                <a:solidFill>
                  <a:srgbClr val="1DBDFF"/>
                </a:solidFill>
                <a:latin typeface="Gotham Medium" charset="0"/>
                <a:ea typeface="Gotham Medium" charset="0"/>
                <a:cs typeface="Gotham Medium" charset="0"/>
              </a:rPr>
              <a:t>THE SOLUTION</a:t>
            </a:r>
          </a:p>
          <a:p>
            <a:r>
              <a:rPr lang="en-US" sz="1400" dirty="0" err="1">
                <a:latin typeface="Gotham Extra Light"/>
                <a:cs typeface="Gotham Extra Light"/>
              </a:rPr>
              <a:t>Avalaunch</a:t>
            </a:r>
            <a:r>
              <a:rPr lang="en-US" sz="1400" dirty="0">
                <a:latin typeface="Gotham Extra Light"/>
                <a:cs typeface="Gotham Extra Light"/>
              </a:rPr>
              <a:t> created a strategic paid solution utilizing customer revenue data in Google Analytics. By selecting the top ten highest revenue generating geographies, the team was able to serve highly targeted PPC and display ads. </a:t>
            </a:r>
            <a:r>
              <a:rPr lang="en-US" sz="1400" dirty="0" err="1">
                <a:latin typeface="Gotham Extra Light"/>
                <a:cs typeface="Gotham Extra Light"/>
              </a:rPr>
              <a:t>Avalaunch</a:t>
            </a:r>
            <a:r>
              <a:rPr lang="en-US" sz="1400" dirty="0">
                <a:latin typeface="Gotham Extra Light"/>
                <a:cs typeface="Gotham Extra Light"/>
              </a:rPr>
              <a:t> also segmented and customized the display messaging for the two different target audiences — millennials and families.</a:t>
            </a:r>
          </a:p>
        </p:txBody>
      </p:sp>
      <p:sp>
        <p:nvSpPr>
          <p:cNvPr id="23" name="TextBox 22"/>
          <p:cNvSpPr txBox="1"/>
          <p:nvPr/>
        </p:nvSpPr>
        <p:spPr>
          <a:xfrm>
            <a:off x="774916" y="946622"/>
            <a:ext cx="4931377" cy="800219"/>
          </a:xfrm>
          <a:prstGeom prst="rect">
            <a:avLst/>
          </a:prstGeom>
          <a:noFill/>
        </p:spPr>
        <p:txBody>
          <a:bodyPr wrap="square" rtlCol="0">
            <a:spAutoFit/>
          </a:bodyPr>
          <a:lstStyle/>
          <a:p>
            <a:r>
              <a:rPr lang="en-US" sz="2800" dirty="0">
                <a:latin typeface="Gotham Extra Light" charset="0"/>
                <a:ea typeface="Gotham Extra Light" charset="0"/>
                <a:cs typeface="Gotham Extra Light" charset="0"/>
              </a:rPr>
              <a:t>BRIGHTON</a:t>
            </a:r>
          </a:p>
          <a:p>
            <a:r>
              <a:rPr lang="en-US" i="1" dirty="0">
                <a:latin typeface="Gotham Extra Light" charset="0"/>
                <a:ea typeface="Gotham Extra Light" charset="0"/>
                <a:cs typeface="Gotham Extra Light" charset="0"/>
              </a:rPr>
              <a:t>PAID SEARCH CAMPAIGN</a:t>
            </a:r>
          </a:p>
        </p:txBody>
      </p:sp>
      <p:grpSp>
        <p:nvGrpSpPr>
          <p:cNvPr id="5" name="Group 4"/>
          <p:cNvGrpSpPr/>
          <p:nvPr/>
        </p:nvGrpSpPr>
        <p:grpSpPr>
          <a:xfrm>
            <a:off x="7730211" y="6562943"/>
            <a:ext cx="4467517" cy="300776"/>
            <a:chOff x="7730211" y="6553516"/>
            <a:chExt cx="4467517" cy="300776"/>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0211" y="6554572"/>
              <a:ext cx="3200400" cy="29972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3" y="6554126"/>
              <a:ext cx="1294015" cy="300166"/>
            </a:xfrm>
            <a:prstGeom prst="rect">
              <a:avLst/>
            </a:prstGeom>
          </p:spPr>
        </p:pic>
        <p:sp>
          <p:nvSpPr>
            <p:cNvPr id="26" name="Triangle 25"/>
            <p:cNvSpPr/>
            <p:nvPr/>
          </p:nvSpPr>
          <p:spPr>
            <a:xfrm flipV="1">
              <a:off x="10815357" y="6553516"/>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793F4C08-4C4B-8D4F-A7BB-50FB4D04FCC3}"/>
              </a:ext>
            </a:extLst>
          </p:cNvPr>
          <p:cNvSpPr/>
          <p:nvPr/>
        </p:nvSpPr>
        <p:spPr>
          <a:xfrm>
            <a:off x="8498494" y="3925862"/>
            <a:ext cx="3733683" cy="1569660"/>
          </a:xfrm>
          <a:prstGeom prst="rect">
            <a:avLst/>
          </a:prstGeom>
        </p:spPr>
        <p:txBody>
          <a:bodyPr wrap="square">
            <a:spAutoFit/>
          </a:bodyPr>
          <a:lstStyle/>
          <a:p>
            <a:r>
              <a:rPr lang="en-US" sz="9600" b="1" i="1">
                <a:solidFill>
                  <a:schemeClr val="bg1"/>
                </a:solidFill>
                <a:latin typeface="Gotham Ultra" charset="0"/>
                <a:ea typeface="Gotham Ultra" charset="0"/>
                <a:cs typeface="Gotham Ultra" charset="0"/>
              </a:rPr>
              <a:t>50X</a:t>
            </a:r>
            <a:endParaRPr lang="en-US" sz="9600" b="1" i="1" dirty="0">
              <a:solidFill>
                <a:schemeClr val="bg1"/>
              </a:solidFill>
              <a:latin typeface="Gotham Ultra" charset="0"/>
              <a:ea typeface="Gotham Ultra" charset="0"/>
              <a:cs typeface="Gotham Ultra" charset="0"/>
            </a:endParaRPr>
          </a:p>
        </p:txBody>
      </p:sp>
      <p:sp>
        <p:nvSpPr>
          <p:cNvPr id="16" name="TextBox 15"/>
          <p:cNvSpPr txBox="1"/>
          <p:nvPr/>
        </p:nvSpPr>
        <p:spPr>
          <a:xfrm>
            <a:off x="7918100" y="5274127"/>
            <a:ext cx="4069582" cy="738664"/>
          </a:xfrm>
          <a:prstGeom prst="rect">
            <a:avLst/>
          </a:prstGeom>
          <a:noFill/>
        </p:spPr>
        <p:txBody>
          <a:bodyPr wrap="square" rtlCol="0">
            <a:spAutoFit/>
          </a:bodyPr>
          <a:lstStyle/>
          <a:p>
            <a:pPr algn="ctr"/>
            <a:r>
              <a:rPr lang="en-US" sz="2400" dirty="0">
                <a:solidFill>
                  <a:schemeClr val="bg1"/>
                </a:solidFill>
                <a:latin typeface="Gotham Light" charset="0"/>
                <a:ea typeface="Gotham Light" charset="0"/>
                <a:cs typeface="Gotham Light" charset="0"/>
              </a:rPr>
              <a:t>RETURN ON AD SPEND</a:t>
            </a:r>
          </a:p>
          <a:p>
            <a:pPr algn="ctr"/>
            <a:endParaRPr lang="en-US" dirty="0"/>
          </a:p>
        </p:txBody>
      </p:sp>
      <p:sp>
        <p:nvSpPr>
          <p:cNvPr id="19" name="TextBox 18"/>
          <p:cNvSpPr txBox="1"/>
          <p:nvPr/>
        </p:nvSpPr>
        <p:spPr>
          <a:xfrm>
            <a:off x="8216313" y="1989567"/>
            <a:ext cx="3361625" cy="738664"/>
          </a:xfrm>
          <a:prstGeom prst="rect">
            <a:avLst/>
          </a:prstGeom>
          <a:noFill/>
        </p:spPr>
        <p:txBody>
          <a:bodyPr wrap="square" rtlCol="0">
            <a:spAutoFit/>
          </a:bodyPr>
          <a:lstStyle/>
          <a:p>
            <a:pPr algn="ctr"/>
            <a:r>
              <a:rPr lang="en-US" sz="2400" dirty="0">
                <a:solidFill>
                  <a:schemeClr val="bg1"/>
                </a:solidFill>
                <a:latin typeface="Gotham Light" charset="0"/>
                <a:ea typeface="Gotham Light" charset="0"/>
                <a:cs typeface="Gotham Light" charset="0"/>
              </a:rPr>
              <a:t>CONVERSIONS</a:t>
            </a:r>
          </a:p>
          <a:p>
            <a:pPr algn="ctr"/>
            <a:endParaRPr lang="en-US" dirty="0"/>
          </a:p>
        </p:txBody>
      </p:sp>
      <p:sp>
        <p:nvSpPr>
          <p:cNvPr id="28" name="Rectangle 27">
            <a:extLst>
              <a:ext uri="{FF2B5EF4-FFF2-40B4-BE49-F238E27FC236}">
                <a16:creationId xmlns:a16="http://schemas.microsoft.com/office/drawing/2014/main" id="{793F4C08-4C4B-8D4F-A7BB-50FB4D04FCC3}"/>
              </a:ext>
            </a:extLst>
          </p:cNvPr>
          <p:cNvSpPr/>
          <p:nvPr/>
        </p:nvSpPr>
        <p:spPr>
          <a:xfrm>
            <a:off x="8664536" y="660144"/>
            <a:ext cx="3733683" cy="1569660"/>
          </a:xfrm>
          <a:prstGeom prst="rect">
            <a:avLst/>
          </a:prstGeom>
        </p:spPr>
        <p:txBody>
          <a:bodyPr wrap="square">
            <a:spAutoFit/>
          </a:bodyPr>
          <a:lstStyle/>
          <a:p>
            <a:r>
              <a:rPr lang="en-US" sz="9600" b="1" i="1" dirty="0">
                <a:solidFill>
                  <a:schemeClr val="bg1"/>
                </a:solidFill>
                <a:latin typeface="Gotham Ultra" charset="0"/>
                <a:ea typeface="Gotham Ultra" charset="0"/>
                <a:cs typeface="Gotham Ultra" charset="0"/>
              </a:rPr>
              <a:t>232 </a:t>
            </a:r>
          </a:p>
        </p:txBody>
      </p:sp>
      <p:sp>
        <p:nvSpPr>
          <p:cNvPr id="29" name="Oval 28"/>
          <p:cNvSpPr/>
          <p:nvPr/>
        </p:nvSpPr>
        <p:spPr>
          <a:xfrm>
            <a:off x="9228697" y="2620877"/>
            <a:ext cx="1338817" cy="1338816"/>
          </a:xfrm>
          <a:prstGeom prst="ellipse">
            <a:avLst/>
          </a:prstGeom>
          <a:solidFill>
            <a:schemeClr val="bg2">
              <a:lumMod val="50000"/>
            </a:schemeClr>
          </a:solidFill>
          <a:ln w="57150">
            <a:solidFill>
              <a:srgbClr val="1DB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2355" y="2665376"/>
            <a:ext cx="1264597" cy="1264597"/>
          </a:xfrm>
          <a:prstGeom prst="rect">
            <a:avLst/>
          </a:prstGeom>
        </p:spPr>
      </p:pic>
    </p:spTree>
    <p:extLst>
      <p:ext uri="{BB962C8B-B14F-4D97-AF65-F5344CB8AC3E}">
        <p14:creationId xmlns:p14="http://schemas.microsoft.com/office/powerpoint/2010/main" val="165538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b="43451"/>
          <a:stretch/>
        </p:blipFill>
        <p:spPr>
          <a:xfrm>
            <a:off x="0" y="0"/>
            <a:ext cx="7747000" cy="274320"/>
          </a:xfrm>
          <a:prstGeom prst="rect">
            <a:avLst/>
          </a:prstGeom>
        </p:spPr>
      </p:pic>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2795" y="6558280"/>
            <a:ext cx="3200400" cy="299720"/>
          </a:xfrm>
          <a:prstGeom prst="rect">
            <a:avLst/>
          </a:prstGeom>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97984" y="6557834"/>
            <a:ext cx="1294015" cy="300166"/>
          </a:xfrm>
          <a:prstGeom prst="rect">
            <a:avLst/>
          </a:prstGeom>
        </p:spPr>
      </p:pic>
      <p:sp>
        <p:nvSpPr>
          <p:cNvPr id="18" name="Triangle 17"/>
          <p:cNvSpPr/>
          <p:nvPr/>
        </p:nvSpPr>
        <p:spPr>
          <a:xfrm flipV="1">
            <a:off x="10812585" y="6559058"/>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7730211" y="6553516"/>
            <a:ext cx="4467517" cy="300776"/>
            <a:chOff x="7730211" y="6553516"/>
            <a:chExt cx="4467517" cy="300776"/>
          </a:xfrm>
        </p:grpSpPr>
        <p:pic>
          <p:nvPicPr>
            <p:cNvPr id="24" name="Picture 23"/>
            <p:cNvPicPr>
              <a:picLocks noChangeAspect="1"/>
            </p:cNvPicPr>
            <p:nvPr/>
          </p:nvPicPr>
          <p:blipFill rotWithShape="1">
            <a:blip r:embed="rId3">
              <a:extLst>
                <a:ext uri="{28A0092B-C50C-407E-A947-70E740481C1C}">
                  <a14:useLocalDpi xmlns:a14="http://schemas.microsoft.com/office/drawing/2010/main" val="0"/>
                </a:ext>
              </a:extLst>
            </a:blip>
            <a:srcRect l="-262" r="62452" b="43451"/>
            <a:stretch/>
          </p:blipFill>
          <p:spPr>
            <a:xfrm rot="10800000">
              <a:off x="7730211" y="6554572"/>
              <a:ext cx="3200400" cy="299720"/>
            </a:xfrm>
            <a:prstGeom prst="rect">
              <a:avLst/>
            </a:prstGeom>
          </p:spPr>
        </p:pic>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3" y="6554126"/>
              <a:ext cx="1294015" cy="300166"/>
            </a:xfrm>
            <a:prstGeom prst="rect">
              <a:avLst/>
            </a:prstGeom>
          </p:spPr>
        </p:pic>
        <p:sp>
          <p:nvSpPr>
            <p:cNvPr id="26" name="Triangle 25"/>
            <p:cNvSpPr/>
            <p:nvPr/>
          </p:nvSpPr>
          <p:spPr>
            <a:xfrm flipV="1">
              <a:off x="10815357" y="6553516"/>
              <a:ext cx="141652" cy="298942"/>
            </a:xfrm>
            <a:prstGeom prst="triangle">
              <a:avLst>
                <a:gd name="adj" fmla="val 6111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Snip Single Corner Rectangle 19"/>
          <p:cNvSpPr/>
          <p:nvPr/>
        </p:nvSpPr>
        <p:spPr>
          <a:xfrm flipV="1">
            <a:off x="0" y="277790"/>
            <a:ext cx="2092271" cy="1053885"/>
          </a:xfrm>
          <a:prstGeom prst="snip1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017" y="409210"/>
            <a:ext cx="1272621" cy="810235"/>
          </a:xfrm>
          <a:prstGeom prst="rect">
            <a:avLst/>
          </a:prstGeom>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6700" y="669927"/>
            <a:ext cx="3810000" cy="3172968"/>
          </a:xfrm>
          <a:prstGeom prst="rect">
            <a:avLst/>
          </a:prstGeom>
        </p:spPr>
      </p:pic>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44777" y="669134"/>
            <a:ext cx="1549119" cy="5815012"/>
          </a:xfrm>
          <a:prstGeom prst="rect">
            <a:avLst/>
          </a:prstGeom>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88320" y="5111752"/>
            <a:ext cx="3798379" cy="592695"/>
          </a:xfrm>
          <a:prstGeom prst="rect">
            <a:avLst/>
          </a:prstGeom>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73525" y="3986215"/>
            <a:ext cx="7927975" cy="980215"/>
          </a:xfrm>
          <a:prstGeom prst="rect">
            <a:avLst/>
          </a:prstGeom>
        </p:spPr>
      </p:pic>
      <p:sp>
        <p:nvSpPr>
          <p:cNvPr id="8" name="TextBox 7"/>
          <p:cNvSpPr txBox="1"/>
          <p:nvPr/>
        </p:nvSpPr>
        <p:spPr>
          <a:xfrm>
            <a:off x="1285876" y="5472112"/>
            <a:ext cx="1371599" cy="1077218"/>
          </a:xfrm>
          <a:prstGeom prst="rect">
            <a:avLst/>
          </a:prstGeom>
          <a:noFill/>
        </p:spPr>
        <p:txBody>
          <a:bodyPr wrap="square" rtlCol="0">
            <a:spAutoFit/>
          </a:bodyPr>
          <a:lstStyle/>
          <a:p>
            <a:r>
              <a:rPr lang="en-US" sz="1600" dirty="0">
                <a:solidFill>
                  <a:schemeClr val="bg2">
                    <a:lumMod val="50000"/>
                  </a:schemeClr>
                </a:solidFill>
                <a:latin typeface="Gotham Medium" charset="0"/>
                <a:ea typeface="Gotham Medium" charset="0"/>
                <a:cs typeface="Gotham Medium" charset="0"/>
              </a:rPr>
              <a:t>Social Media Banner Suite</a:t>
            </a:r>
          </a:p>
        </p:txBody>
      </p:sp>
    </p:spTree>
    <p:extLst>
      <p:ext uri="{BB962C8B-B14F-4D97-AF65-F5344CB8AC3E}">
        <p14:creationId xmlns:p14="http://schemas.microsoft.com/office/powerpoint/2010/main" val="100803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25743</TotalTime>
  <Words>254</Words>
  <Application>Microsoft Macintosh PowerPoint</Application>
  <PresentationFormat>Widescreen</PresentationFormat>
  <Paragraphs>51</Paragraphs>
  <Slides>7</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7</vt:i4>
      </vt:variant>
    </vt:vector>
  </HeadingPairs>
  <TitlesOfParts>
    <vt:vector size="17" baseType="lpstr">
      <vt:lpstr>Arial</vt:lpstr>
      <vt:lpstr>Baskerville Old Face</vt:lpstr>
      <vt:lpstr>Calibri</vt:lpstr>
      <vt:lpstr>Calibri Light</vt:lpstr>
      <vt:lpstr>Gotham Extra Light</vt:lpstr>
      <vt:lpstr>Gotham Light</vt:lpstr>
      <vt:lpstr>Gotham Medium</vt:lpstr>
      <vt:lpstr>Gotham Thin</vt:lpstr>
      <vt:lpstr>Gotham Ultra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Andrew Melchior 3</cp:lastModifiedBy>
  <cp:revision>684</cp:revision>
  <dcterms:created xsi:type="dcterms:W3CDTF">2017-05-05T19:16:11Z</dcterms:created>
  <dcterms:modified xsi:type="dcterms:W3CDTF">2019-05-30T22:58:23Z</dcterms:modified>
  <cp:category/>
</cp:coreProperties>
</file>